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1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4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ntas Katsoulas" userId="2398d87b-9f9c-4014-b3ea-041dba6f41e7" providerId="ADAL" clId="{7072D41D-F5C0-4053-A06E-999E2F7262DC}"/>
    <pc:docChg chg="undo custSel modSld">
      <pc:chgData name="Nontas Katsoulas" userId="2398d87b-9f9c-4014-b3ea-041dba6f41e7" providerId="ADAL" clId="{7072D41D-F5C0-4053-A06E-999E2F7262DC}" dt="2021-06-24T12:20:51.303" v="30" actId="20577"/>
      <pc:docMkLst>
        <pc:docMk/>
      </pc:docMkLst>
      <pc:sldChg chg="modSp mod">
        <pc:chgData name="Nontas Katsoulas" userId="2398d87b-9f9c-4014-b3ea-041dba6f41e7" providerId="ADAL" clId="{7072D41D-F5C0-4053-A06E-999E2F7262DC}" dt="2021-06-24T12:20:51.303" v="30" actId="20577"/>
        <pc:sldMkLst>
          <pc:docMk/>
          <pc:sldMk cId="4018168750" sldId="256"/>
        </pc:sldMkLst>
        <pc:spChg chg="mod">
          <ac:chgData name="Nontas Katsoulas" userId="2398d87b-9f9c-4014-b3ea-041dba6f41e7" providerId="ADAL" clId="{7072D41D-F5C0-4053-A06E-999E2F7262DC}" dt="2021-06-24T12:20:51.303" v="30" actId="20577"/>
          <ac:spMkLst>
            <pc:docMk/>
            <pc:sldMk cId="4018168750" sldId="256"/>
            <ac:spMk id="9" creationId="{A139DF79-8A8F-4C2E-BEAB-97708FD2053C}"/>
          </ac:spMkLst>
        </pc:spChg>
        <pc:spChg chg="mod">
          <ac:chgData name="Nontas Katsoulas" userId="2398d87b-9f9c-4014-b3ea-041dba6f41e7" providerId="ADAL" clId="{7072D41D-F5C0-4053-A06E-999E2F7262DC}" dt="2021-06-24T12:20:16.044" v="10" actId="13926"/>
          <ac:spMkLst>
            <pc:docMk/>
            <pc:sldMk cId="4018168750" sldId="256"/>
            <ac:spMk id="10" creationId="{BA04B47D-5973-4A6D-A83F-4B8C1F1D326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id="{A139DF79-8A8F-4C2E-BEAB-97708FD2053C}"/>
              </a:ext>
            </a:extLst>
          </p:cNvPr>
          <p:cNvSpPr txBox="1"/>
          <p:nvPr/>
        </p:nvSpPr>
        <p:spPr>
          <a:xfrm>
            <a:off x="375834" y="2163325"/>
            <a:ext cx="8849532" cy="2548005"/>
          </a:xfrm>
          <a:prstGeom prst="rect">
            <a:avLst/>
          </a:prstGeom>
          <a:noFill/>
        </p:spPr>
        <p:txBody>
          <a:bodyPr wrap="square" rtlCol="0">
            <a:spAutoFit/>
          </a:bodyPr>
          <a:lstStyle/>
          <a:p>
            <a:pPr algn="just">
              <a:lnSpc>
                <a:spcPct val="150000"/>
              </a:lnSpc>
            </a:pPr>
            <a:r>
              <a:rPr lang="el-GR" sz="1200" dirty="0">
                <a:solidFill>
                  <a:srgbClr val="002060"/>
                </a:solidFill>
                <a:latin typeface="Verdana" pitchFamily="34" charset="0"/>
                <a:ea typeface="Verdana" pitchFamily="34" charset="0"/>
                <a:cs typeface="Verdana" pitchFamily="34" charset="0"/>
              </a:rPr>
              <a:t>Η επιχείρηση </a:t>
            </a:r>
            <a:r>
              <a:rPr lang="el-GR" sz="1200" b="1" dirty="0">
                <a:solidFill>
                  <a:srgbClr val="002060"/>
                </a:solidFill>
                <a:latin typeface="Verdana" pitchFamily="34" charset="0"/>
                <a:ea typeface="Verdana" pitchFamily="34" charset="0"/>
                <a:cs typeface="Verdana" pitchFamily="34" charset="0"/>
              </a:rPr>
              <a:t>ΣΙΝΕΤ ΙΚΕ </a:t>
            </a:r>
            <a:r>
              <a:rPr lang="el-GR" sz="1200" dirty="0">
                <a:solidFill>
                  <a:srgbClr val="002060"/>
                </a:solidFill>
                <a:latin typeface="Verdana" pitchFamily="34" charset="0"/>
                <a:ea typeface="Verdana" pitchFamily="34" charset="0"/>
                <a:cs typeface="Verdana" pitchFamily="34" charset="0"/>
              </a:rPr>
              <a:t>που εδρεύει στην </a:t>
            </a:r>
            <a:r>
              <a:rPr lang="el-GR" sz="1200" b="1" dirty="0">
                <a:solidFill>
                  <a:srgbClr val="002060"/>
                </a:solidFill>
                <a:latin typeface="Verdana" pitchFamily="34" charset="0"/>
                <a:ea typeface="Verdana" pitchFamily="34" charset="0"/>
                <a:cs typeface="Verdana" pitchFamily="34" charset="0"/>
              </a:rPr>
              <a:t>Περιφέρεια Κρήτης </a:t>
            </a:r>
            <a:r>
              <a:rPr lang="el-GR" sz="1200" dirty="0">
                <a:solidFill>
                  <a:srgbClr val="002060"/>
                </a:solidFill>
                <a:latin typeface="Verdana" pitchFamily="34" charset="0"/>
                <a:ea typeface="Verdana" pitchFamily="34" charset="0"/>
                <a:cs typeface="Verdana" pitchFamily="34" charset="0"/>
              </a:rPr>
              <a:t>εντάχθηκε στη δράση </a:t>
            </a:r>
            <a:r>
              <a:rPr lang="el-GR" sz="1200" b="1" dirty="0">
                <a:solidFill>
                  <a:srgbClr val="002060"/>
                </a:solidFill>
                <a:latin typeface="Verdana" pitchFamily="34" charset="0"/>
                <a:ea typeface="Verdana" pitchFamily="34" charset="0"/>
                <a:cs typeface="Verdana" pitchFamily="34" charset="0"/>
              </a:rPr>
              <a:t>«Ψηφιακή Αναβάθμιση ΜΜΕ Περιφέρειας Κρήτης».  </a:t>
            </a:r>
            <a:r>
              <a:rPr lang="el-GR" sz="1200" dirty="0">
                <a:solidFill>
                  <a:srgbClr val="002060"/>
                </a:solidFill>
                <a:latin typeface="Verdana" pitchFamily="34" charset="0"/>
                <a:ea typeface="Verdana" pitchFamily="34" charset="0"/>
                <a:cs typeface="Verdana" pitchFamily="34" charset="0"/>
              </a:rPr>
              <a:t>Στόχος της δράσης είναι η ενίσχυση των πολύ μικρών, μικρών και μεσαίων επιχειρήσεων μέσω της αγοράς καινοτόμων εφαρμογών ΤΠΕ με σκοπό την ενδυνάμωση του σκέλους της εφαρμογής ΤΠΕ ως βασικής υποστηρικτικής τεχνολογίας για την επίτευξη βελτιώσεων σε όρους παραγωγικότητας και προωθητικών ενεργειών από επιχειρήσεις και εκμεταλλεύσεις.</a:t>
            </a:r>
          </a:p>
          <a:p>
            <a:pPr algn="just">
              <a:lnSpc>
                <a:spcPct val="150000"/>
              </a:lnSpc>
            </a:pPr>
            <a:endParaRPr lang="el-GR" sz="12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Ο συνολικός προϋπολογισμός της επένδυσης είναι 14.000,00  € εκ των οποίων η δημόσια δαπάνη ανέρχεται στο 100% της επένδυσης και συγχρηματοδοτείται από την Ελλάδα και το </a:t>
            </a:r>
            <a:r>
              <a:rPr lang="el-GR" sz="1200" b="1" dirty="0">
                <a:solidFill>
                  <a:srgbClr val="002060"/>
                </a:solidFill>
                <a:latin typeface="Verdana" pitchFamily="34" charset="0"/>
                <a:ea typeface="Verdana" pitchFamily="34" charset="0"/>
                <a:cs typeface="Verdana" pitchFamily="34" charset="0"/>
              </a:rPr>
              <a:t>Ευρωπαϊκό Ταμείο Περιφερειακής Ανάπτυξης </a:t>
            </a:r>
            <a:r>
              <a:rPr lang="el-GR" sz="1200" dirty="0">
                <a:solidFill>
                  <a:srgbClr val="002060"/>
                </a:solidFill>
                <a:latin typeface="Verdana" pitchFamily="34" charset="0"/>
                <a:ea typeface="Verdana" pitchFamily="34" charset="0"/>
                <a:cs typeface="Verdana" pitchFamily="34" charset="0"/>
              </a:rPr>
              <a:t>της Ευρωπαϊκής Ένωσης. </a:t>
            </a:r>
            <a:endParaRPr lang="el-GR" sz="1200" b="1" dirty="0">
              <a:solidFill>
                <a:srgbClr val="002060"/>
              </a:solidFill>
              <a:latin typeface="Verdana" pitchFamily="34" charset="0"/>
              <a:ea typeface="Verdana" pitchFamily="34" charset="0"/>
              <a:cs typeface="Verdana" pitchFamily="34" charset="0"/>
            </a:endParaRPr>
          </a:p>
        </p:txBody>
      </p:sp>
      <p:sp>
        <p:nvSpPr>
          <p:cNvPr id="10" name="5 - TextBox">
            <a:extLst>
              <a:ext uri="{FF2B5EF4-FFF2-40B4-BE49-F238E27FC236}">
                <a16:creationId xmlns:a16="http://schemas.microsoft.com/office/drawing/2014/main" id="{BA04B47D-5973-4A6D-A83F-4B8C1F1D3263}"/>
              </a:ext>
            </a:extLst>
          </p:cNvPr>
          <p:cNvSpPr txBox="1"/>
          <p:nvPr/>
        </p:nvSpPr>
        <p:spPr>
          <a:xfrm>
            <a:off x="375834" y="4929637"/>
            <a:ext cx="8849532" cy="4039567"/>
          </a:xfrm>
          <a:prstGeom prst="rect">
            <a:avLst/>
          </a:prstGeom>
          <a:noFill/>
        </p:spPr>
        <p:txBody>
          <a:bodyPr wrap="square" rtlCol="0">
            <a:spAutoFit/>
          </a:bodyPr>
          <a:lstStyle/>
          <a:p>
            <a:pPr algn="just">
              <a:lnSpc>
                <a:spcPct val="150000"/>
              </a:lnSpc>
            </a:pPr>
            <a:r>
              <a:rPr lang="el-GR" sz="1200" b="1" dirty="0">
                <a:solidFill>
                  <a:srgbClr val="002060"/>
                </a:solidFill>
                <a:latin typeface="Verdana" pitchFamily="34" charset="0"/>
                <a:ea typeface="Verdana" pitchFamily="34" charset="0"/>
                <a:cs typeface="Verdana" pitchFamily="34" charset="0"/>
              </a:rPr>
              <a:t>Το επιχειρηματικό σχέδιο που εγκρίθηκε προς χρηματοδότηση και υλοποιείται, περιλαμβάνει επενδύσεις στις παρακάτω κατηγορίες:</a:t>
            </a:r>
            <a:endParaRPr lang="en-US" sz="1200" b="1" dirty="0">
              <a:solidFill>
                <a:srgbClr val="002060"/>
              </a:solidFill>
              <a:latin typeface="Verdana" pitchFamily="34" charset="0"/>
              <a:ea typeface="Verdana" pitchFamily="34" charset="0"/>
              <a:cs typeface="Verdana" pitchFamily="34" charset="0"/>
            </a:endParaRPr>
          </a:p>
          <a:p>
            <a:pPr>
              <a:lnSpc>
                <a:spcPct val="150000"/>
              </a:lnSpc>
            </a:pPr>
            <a:endParaRPr lang="el-GR" sz="1200" b="1" dirty="0">
              <a:solidFill>
                <a:srgbClr val="002060"/>
              </a:solidFill>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latin typeface="Verdana" pitchFamily="34" charset="0"/>
                <a:ea typeface="Verdana" pitchFamily="34" charset="0"/>
                <a:cs typeface="Verdana" pitchFamily="34" charset="0"/>
              </a:rPr>
              <a:t>Προμήθεια, μεταφορά, εγκατάσταση και λειτουργία νέων μηχανημάτων και λοιπού εξοπλισμού ΤΠΕ </a:t>
            </a:r>
            <a:endParaRPr lang="en-US" sz="1200" dirty="0">
              <a:solidFill>
                <a:srgbClr val="002060"/>
              </a:solidFill>
              <a:latin typeface="Verdana" pitchFamily="34" charset="0"/>
              <a:ea typeface="Verdana" pitchFamily="34" charset="0"/>
              <a:cs typeface="Verdana" pitchFamily="34" charset="0"/>
            </a:endParaRPr>
          </a:p>
          <a:p>
            <a:endParaRPr lang="en-US" sz="1200" dirty="0">
              <a:solidFill>
                <a:srgbClr val="002060"/>
              </a:solidFill>
              <a:latin typeface="Verdana" pitchFamily="34" charset="0"/>
              <a:ea typeface="Verdana" pitchFamily="34" charset="0"/>
              <a:cs typeface="Verdana" pitchFamily="34" charset="0"/>
            </a:endParaRPr>
          </a:p>
          <a:p>
            <a:pPr>
              <a:lnSpc>
                <a:spcPct val="150000"/>
              </a:lnSpc>
            </a:pPr>
            <a:endParaRPr lang="el-GR" sz="900" b="1" dirty="0">
              <a:solidFill>
                <a:srgbClr val="002060"/>
              </a:solidFill>
              <a:latin typeface="Verdana" pitchFamily="34" charset="0"/>
              <a:ea typeface="Verdana" pitchFamily="34" charset="0"/>
              <a:cs typeface="Verdana" pitchFamily="34" charset="0"/>
            </a:endParaRPr>
          </a:p>
          <a:p>
            <a:pPr>
              <a:lnSpc>
                <a:spcPct val="150000"/>
              </a:lnSpc>
            </a:pPr>
            <a:r>
              <a:rPr lang="el-GR" sz="1200" b="1" dirty="0">
                <a:solidFill>
                  <a:srgbClr val="002060"/>
                </a:solidFill>
                <a:latin typeface="Verdana" pitchFamily="34" charset="0"/>
                <a:ea typeface="Verdana" pitchFamily="34" charset="0"/>
                <a:cs typeface="Verdana" pitchFamily="34" charset="0"/>
              </a:rPr>
              <a:t>Μέσω της συμμετοχής στη Δράση, η επιχείρηση πέτυχε:</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 βελτίωση της ανταγωνιστικότητας της </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 αύξηση της κερδοφορίας της </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 ενίσχυση της εξωστρέφειας</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 ενίσχυση της επιχειρηματικότητας</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διατήρηση ποιοτικών θέσεων εργασίας</a:t>
            </a:r>
          </a:p>
          <a:p>
            <a:pPr>
              <a:lnSpc>
                <a:spcPct val="150000"/>
              </a:lnSpc>
            </a:pPr>
            <a:endParaRPr lang="el-GR" sz="6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Με τη συμβολή του </a:t>
            </a:r>
            <a:r>
              <a:rPr lang="el-GR" sz="1200" b="1" dirty="0">
                <a:solidFill>
                  <a:srgbClr val="002060"/>
                </a:solidFill>
                <a:latin typeface="Verdana" pitchFamily="34" charset="0"/>
                <a:ea typeface="Verdana" pitchFamily="34" charset="0"/>
                <a:cs typeface="Verdana" pitchFamily="34" charset="0"/>
              </a:rPr>
              <a:t>ΕΠ Κρήτη 2014-2020</a:t>
            </a:r>
            <a:r>
              <a:rPr lang="el-GR" sz="1200" dirty="0">
                <a:solidFill>
                  <a:srgbClr val="002060"/>
                </a:solidFill>
                <a:latin typeface="Verdana" pitchFamily="34" charset="0"/>
                <a:ea typeface="Verdana" pitchFamily="34" charset="0"/>
                <a:cs typeface="Verdana" pitchFamily="34" charset="0"/>
              </a:rPr>
              <a:t> ενισχύθηκε η επιχείρηση αποφέροντας οφέλη στην ανταγωνιστικότητα της χώρας καθώς και στην τοπική οικονομία</a:t>
            </a:r>
            <a:r>
              <a:rPr lang="en-US" sz="1200" dirty="0">
                <a:solidFill>
                  <a:srgbClr val="002060"/>
                </a:solidFill>
                <a:latin typeface="Verdana" pitchFamily="34" charset="0"/>
                <a:ea typeface="Verdana" pitchFamily="34" charset="0"/>
                <a:cs typeface="Verdana" pitchFamily="34" charset="0"/>
              </a:rPr>
              <a:t>.</a:t>
            </a:r>
            <a:r>
              <a:rPr lang="el-GR" sz="1200" dirty="0">
                <a:solidFill>
                  <a:srgbClr val="002060"/>
                </a:solidFill>
                <a:latin typeface="Verdana" pitchFamily="34" charset="0"/>
                <a:ea typeface="Verdana" pitchFamily="34" charset="0"/>
                <a:cs typeface="Verdana" pitchFamily="34" charset="0"/>
              </a:rPr>
              <a:t> </a:t>
            </a:r>
            <a:endParaRPr lang="en-US" sz="1200" dirty="0">
              <a:solidFill>
                <a:srgbClr val="002060"/>
              </a:solidFill>
              <a:latin typeface="Verdana" pitchFamily="34" charset="0"/>
              <a:ea typeface="Verdana" pitchFamily="34" charset="0"/>
              <a:cs typeface="Verdana" pitchFamily="34" charset="0"/>
            </a:endParaRPr>
          </a:p>
          <a:p>
            <a:endParaRPr lang="el-GR" sz="1200" dirty="0">
              <a:solidFill>
                <a:srgbClr val="00206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27AC6CB10EC7498ADC1264B99C69A6" ma:contentTypeVersion="12" ma:contentTypeDescription="Create a new document." ma:contentTypeScope="" ma:versionID="21b3c72be8e97456b6bb22205ced541e">
  <xsd:schema xmlns:xsd="http://www.w3.org/2001/XMLSchema" xmlns:xs="http://www.w3.org/2001/XMLSchema" xmlns:p="http://schemas.microsoft.com/office/2006/metadata/properties" xmlns:ns2="62567bd7-ce31-4100-b1e1-520f785b80f9" xmlns:ns3="57ac544d-ff03-4873-9dae-34f7a5cefe87" targetNamespace="http://schemas.microsoft.com/office/2006/metadata/properties" ma:root="true" ma:fieldsID="23634f059c78d127888d31c1b0644c98" ns2:_="" ns3:_="">
    <xsd:import namespace="62567bd7-ce31-4100-b1e1-520f785b80f9"/>
    <xsd:import namespace="57ac544d-ff03-4873-9dae-34f7a5cefe8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567bd7-ce31-4100-b1e1-520f785b80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ac544d-ff03-4873-9dae-34f7a5cefe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A28037-FE5D-4E3E-A1F2-D4B15C9A27B5}"/>
</file>

<file path=customXml/itemProps2.xml><?xml version="1.0" encoding="utf-8"?>
<ds:datastoreItem xmlns:ds="http://schemas.openxmlformats.org/officeDocument/2006/customXml" ds:itemID="{162FDAC1-8DEB-4C85-A380-63F223CC2D81}"/>
</file>

<file path=customXml/itemProps3.xml><?xml version="1.0" encoding="utf-8"?>
<ds:datastoreItem xmlns:ds="http://schemas.openxmlformats.org/officeDocument/2006/customXml" ds:itemID="{2AC66172-C3C2-4959-B850-E6E542F0E522}"/>
</file>

<file path=docProps/app.xml><?xml version="1.0" encoding="utf-8"?>
<Properties xmlns="http://schemas.openxmlformats.org/officeDocument/2006/extended-properties" xmlns:vt="http://schemas.openxmlformats.org/officeDocument/2006/docPropsVTypes">
  <Template/>
  <TotalTime>75</TotalTime>
  <Words>185</Words>
  <Application>Microsoft Office PowerPoint</Application>
  <PresentationFormat>Χαρτί A3 (297x420 χιλ.)</PresentationFormat>
  <Paragraphs>16</Paragraphs>
  <Slides>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Arial</vt:lpstr>
      <vt:lpstr>Arial Narrow</vt:lpstr>
      <vt:lpstr>Calibri</vt:lpstr>
      <vt:lpstr>Verdana</vt:lpstr>
      <vt:lpstr>Wingdings</vt:lpstr>
      <vt:lpstr>Custom Design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Nontas Katsoulas</cp:lastModifiedBy>
  <cp:revision>7</cp:revision>
  <dcterms:created xsi:type="dcterms:W3CDTF">2021-01-27T08:43:35Z</dcterms:created>
  <dcterms:modified xsi:type="dcterms:W3CDTF">2021-06-24T12:20:54Z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0x0101004D27AC6CB10EC7498ADC1264B99C69A6</vt:lpwstr>
  </property>
</Properties>
</file>